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85" r:id="rId2"/>
    <p:sldId id="258" r:id="rId3"/>
    <p:sldId id="259" r:id="rId4"/>
    <p:sldId id="261" r:id="rId5"/>
    <p:sldId id="262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18AD8F-2A72-495F-9831-A23CD6BDE405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A1054B-73AC-4C55-B9A7-90AA78D87D2C}">
      <dgm:prSet phldrT="[Текст]"/>
      <dgm:spPr/>
      <dgm:t>
        <a:bodyPr/>
        <a:lstStyle/>
        <a:p>
          <a:r>
            <a:rPr lang="ru-RU" dirty="0"/>
            <a:t>взросление</a:t>
          </a:r>
        </a:p>
      </dgm:t>
    </dgm:pt>
    <dgm:pt modelId="{12B9C123-96E8-484B-B8F2-FE4EDD2E30DD}" type="parTrans" cxnId="{C83ADD52-3D82-48B8-9921-6DE3FEB69040}">
      <dgm:prSet/>
      <dgm:spPr/>
      <dgm:t>
        <a:bodyPr/>
        <a:lstStyle/>
        <a:p>
          <a:endParaRPr lang="ru-RU"/>
        </a:p>
      </dgm:t>
    </dgm:pt>
    <dgm:pt modelId="{114C2650-D9E2-4C4E-85A6-A5F35B92E4BA}" type="sibTrans" cxnId="{C83ADD52-3D82-48B8-9921-6DE3FEB69040}">
      <dgm:prSet/>
      <dgm:spPr/>
      <dgm:t>
        <a:bodyPr/>
        <a:lstStyle/>
        <a:p>
          <a:endParaRPr lang="ru-RU"/>
        </a:p>
      </dgm:t>
    </dgm:pt>
    <dgm:pt modelId="{6F650B0A-AF67-48B6-A39D-988E66A62E83}">
      <dgm:prSet phldrT="[Текст]"/>
      <dgm:spPr/>
      <dgm:t>
        <a:bodyPr/>
        <a:lstStyle/>
        <a:p>
          <a:r>
            <a:rPr lang="ru-RU" dirty="0"/>
            <a:t>свобода</a:t>
          </a:r>
        </a:p>
      </dgm:t>
    </dgm:pt>
    <dgm:pt modelId="{451A1B1C-9742-49AC-937E-EC04CB5577D9}" type="parTrans" cxnId="{4CCADB04-93C2-469F-9CFE-571387D1B5D5}">
      <dgm:prSet/>
      <dgm:spPr/>
      <dgm:t>
        <a:bodyPr/>
        <a:lstStyle/>
        <a:p>
          <a:endParaRPr lang="ru-RU"/>
        </a:p>
      </dgm:t>
    </dgm:pt>
    <dgm:pt modelId="{08FC52E9-DF86-484B-A3A4-98AE3980F23B}" type="sibTrans" cxnId="{4CCADB04-93C2-469F-9CFE-571387D1B5D5}">
      <dgm:prSet/>
      <dgm:spPr/>
      <dgm:t>
        <a:bodyPr/>
        <a:lstStyle/>
        <a:p>
          <a:endParaRPr lang="ru-RU"/>
        </a:p>
      </dgm:t>
    </dgm:pt>
    <dgm:pt modelId="{06395E7E-2EED-4190-AC48-D608055F14E2}">
      <dgm:prSet phldrT="[Текст]"/>
      <dgm:spPr/>
      <dgm:t>
        <a:bodyPr/>
        <a:lstStyle/>
        <a:p>
          <a:r>
            <a:rPr lang="ru-RU" dirty="0"/>
            <a:t>развитие</a:t>
          </a:r>
        </a:p>
      </dgm:t>
    </dgm:pt>
    <dgm:pt modelId="{9712B799-1CA6-4795-AC6A-4DFCCFDAC460}" type="parTrans" cxnId="{B96F5A8D-8864-4139-B765-6AB019877B6D}">
      <dgm:prSet/>
      <dgm:spPr/>
      <dgm:t>
        <a:bodyPr/>
        <a:lstStyle/>
        <a:p>
          <a:endParaRPr lang="ru-RU"/>
        </a:p>
      </dgm:t>
    </dgm:pt>
    <dgm:pt modelId="{FE2FD12F-0434-4A2C-AF9B-3493D2491A64}" type="sibTrans" cxnId="{B96F5A8D-8864-4139-B765-6AB019877B6D}">
      <dgm:prSet/>
      <dgm:spPr/>
      <dgm:t>
        <a:bodyPr/>
        <a:lstStyle/>
        <a:p>
          <a:endParaRPr lang="ru-RU"/>
        </a:p>
      </dgm:t>
    </dgm:pt>
    <dgm:pt modelId="{5FF3679C-EAD7-4263-8013-403545EEE075}" type="pres">
      <dgm:prSet presAssocID="{0518AD8F-2A72-495F-9831-A23CD6BDE40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F4ACC0-1581-474F-9C96-46B76D8342B0}" type="pres">
      <dgm:prSet presAssocID="{27A1054B-73AC-4C55-B9A7-90AA78D87D2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546F14-1FBE-42A3-BFEB-215E2F6EB925}" type="pres">
      <dgm:prSet presAssocID="{114C2650-D9E2-4C4E-85A6-A5F35B92E4BA}" presName="sibTrans" presStyleLbl="sibTrans2D1" presStyleIdx="0" presStyleCnt="3"/>
      <dgm:spPr/>
      <dgm:t>
        <a:bodyPr/>
        <a:lstStyle/>
        <a:p>
          <a:endParaRPr lang="ru-RU"/>
        </a:p>
      </dgm:t>
    </dgm:pt>
    <dgm:pt modelId="{1650DD44-CABC-4646-8043-669A3C251591}" type="pres">
      <dgm:prSet presAssocID="{114C2650-D9E2-4C4E-85A6-A5F35B92E4BA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14B31396-4B46-4A25-BF14-2C27F8C2F30D}" type="pres">
      <dgm:prSet presAssocID="{6F650B0A-AF67-48B6-A39D-988E66A62E8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8C70AE-D3DE-4654-9597-E5F31FCD03C8}" type="pres">
      <dgm:prSet presAssocID="{08FC52E9-DF86-484B-A3A4-98AE3980F23B}" presName="sibTrans" presStyleLbl="sibTrans2D1" presStyleIdx="1" presStyleCnt="3"/>
      <dgm:spPr/>
      <dgm:t>
        <a:bodyPr/>
        <a:lstStyle/>
        <a:p>
          <a:endParaRPr lang="ru-RU"/>
        </a:p>
      </dgm:t>
    </dgm:pt>
    <dgm:pt modelId="{6FAB925F-275C-4FE4-BE6B-647A4C1A4A56}" type="pres">
      <dgm:prSet presAssocID="{08FC52E9-DF86-484B-A3A4-98AE3980F23B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94C95820-A278-416A-9DBB-E85955EC3400}" type="pres">
      <dgm:prSet presAssocID="{06395E7E-2EED-4190-AC48-D608055F14E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CBAD5E-E990-4575-AB83-458ACDE5A111}" type="pres">
      <dgm:prSet presAssocID="{FE2FD12F-0434-4A2C-AF9B-3493D2491A64}" presName="sibTrans" presStyleLbl="sibTrans2D1" presStyleIdx="2" presStyleCnt="3"/>
      <dgm:spPr/>
      <dgm:t>
        <a:bodyPr/>
        <a:lstStyle/>
        <a:p>
          <a:endParaRPr lang="ru-RU"/>
        </a:p>
      </dgm:t>
    </dgm:pt>
    <dgm:pt modelId="{F6BF3A16-C466-4917-9659-0D1ADDFB3C5A}" type="pres">
      <dgm:prSet presAssocID="{FE2FD12F-0434-4A2C-AF9B-3493D2491A64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555940A5-E9DE-458C-BA92-536DA8171CE7}" type="presOf" srcId="{08FC52E9-DF86-484B-A3A4-98AE3980F23B}" destId="{8A8C70AE-D3DE-4654-9597-E5F31FCD03C8}" srcOrd="0" destOrd="0" presId="urn:microsoft.com/office/officeart/2005/8/layout/cycle7"/>
    <dgm:cxn modelId="{DECA3CEB-25DB-4D78-8352-B0801DEDAF5B}" type="presOf" srcId="{6F650B0A-AF67-48B6-A39D-988E66A62E83}" destId="{14B31396-4B46-4A25-BF14-2C27F8C2F30D}" srcOrd="0" destOrd="0" presId="urn:microsoft.com/office/officeart/2005/8/layout/cycle7"/>
    <dgm:cxn modelId="{C6360D49-8760-4089-B2F3-AB192F7A00F3}" type="presOf" srcId="{27A1054B-73AC-4C55-B9A7-90AA78D87D2C}" destId="{91F4ACC0-1581-474F-9C96-46B76D8342B0}" srcOrd="0" destOrd="0" presId="urn:microsoft.com/office/officeart/2005/8/layout/cycle7"/>
    <dgm:cxn modelId="{C4D4C409-FE9D-4711-B0EE-3C71951ADCD7}" type="presOf" srcId="{FE2FD12F-0434-4A2C-AF9B-3493D2491A64}" destId="{8FCBAD5E-E990-4575-AB83-458ACDE5A111}" srcOrd="0" destOrd="0" presId="urn:microsoft.com/office/officeart/2005/8/layout/cycle7"/>
    <dgm:cxn modelId="{107C9A3D-6539-4B93-ABDA-6D8E00496694}" type="presOf" srcId="{114C2650-D9E2-4C4E-85A6-A5F35B92E4BA}" destId="{1650DD44-CABC-4646-8043-669A3C251591}" srcOrd="1" destOrd="0" presId="urn:microsoft.com/office/officeart/2005/8/layout/cycle7"/>
    <dgm:cxn modelId="{EFD47FE2-9984-4C7A-A683-2926C110848A}" type="presOf" srcId="{08FC52E9-DF86-484B-A3A4-98AE3980F23B}" destId="{6FAB925F-275C-4FE4-BE6B-647A4C1A4A56}" srcOrd="1" destOrd="0" presId="urn:microsoft.com/office/officeart/2005/8/layout/cycle7"/>
    <dgm:cxn modelId="{A6212AE6-FF18-4256-886C-BFB0A529C3C8}" type="presOf" srcId="{06395E7E-2EED-4190-AC48-D608055F14E2}" destId="{94C95820-A278-416A-9DBB-E85955EC3400}" srcOrd="0" destOrd="0" presId="urn:microsoft.com/office/officeart/2005/8/layout/cycle7"/>
    <dgm:cxn modelId="{B96F5A8D-8864-4139-B765-6AB019877B6D}" srcId="{0518AD8F-2A72-495F-9831-A23CD6BDE405}" destId="{06395E7E-2EED-4190-AC48-D608055F14E2}" srcOrd="2" destOrd="0" parTransId="{9712B799-1CA6-4795-AC6A-4DFCCFDAC460}" sibTransId="{FE2FD12F-0434-4A2C-AF9B-3493D2491A64}"/>
    <dgm:cxn modelId="{C83ADD52-3D82-48B8-9921-6DE3FEB69040}" srcId="{0518AD8F-2A72-495F-9831-A23CD6BDE405}" destId="{27A1054B-73AC-4C55-B9A7-90AA78D87D2C}" srcOrd="0" destOrd="0" parTransId="{12B9C123-96E8-484B-B8F2-FE4EDD2E30DD}" sibTransId="{114C2650-D9E2-4C4E-85A6-A5F35B92E4BA}"/>
    <dgm:cxn modelId="{68327D2A-516B-40A1-8399-043C575C90F1}" type="presOf" srcId="{FE2FD12F-0434-4A2C-AF9B-3493D2491A64}" destId="{F6BF3A16-C466-4917-9659-0D1ADDFB3C5A}" srcOrd="1" destOrd="0" presId="urn:microsoft.com/office/officeart/2005/8/layout/cycle7"/>
    <dgm:cxn modelId="{4CCADB04-93C2-469F-9CFE-571387D1B5D5}" srcId="{0518AD8F-2A72-495F-9831-A23CD6BDE405}" destId="{6F650B0A-AF67-48B6-A39D-988E66A62E83}" srcOrd="1" destOrd="0" parTransId="{451A1B1C-9742-49AC-937E-EC04CB5577D9}" sibTransId="{08FC52E9-DF86-484B-A3A4-98AE3980F23B}"/>
    <dgm:cxn modelId="{DE0CEFDF-182F-4701-A6DA-6C304D2CF33A}" type="presOf" srcId="{0518AD8F-2A72-495F-9831-A23CD6BDE405}" destId="{5FF3679C-EAD7-4263-8013-403545EEE075}" srcOrd="0" destOrd="0" presId="urn:microsoft.com/office/officeart/2005/8/layout/cycle7"/>
    <dgm:cxn modelId="{EAE58EC1-5165-4D7B-9275-09C7EE6CFE5A}" type="presOf" srcId="{114C2650-D9E2-4C4E-85A6-A5F35B92E4BA}" destId="{8B546F14-1FBE-42A3-BFEB-215E2F6EB925}" srcOrd="0" destOrd="0" presId="urn:microsoft.com/office/officeart/2005/8/layout/cycle7"/>
    <dgm:cxn modelId="{BA2A0170-F6F1-4A55-AD01-D6FF2BCB87F1}" type="presParOf" srcId="{5FF3679C-EAD7-4263-8013-403545EEE075}" destId="{91F4ACC0-1581-474F-9C96-46B76D8342B0}" srcOrd="0" destOrd="0" presId="urn:microsoft.com/office/officeart/2005/8/layout/cycle7"/>
    <dgm:cxn modelId="{04260605-F57A-407D-82CE-1EC8843E046B}" type="presParOf" srcId="{5FF3679C-EAD7-4263-8013-403545EEE075}" destId="{8B546F14-1FBE-42A3-BFEB-215E2F6EB925}" srcOrd="1" destOrd="0" presId="urn:microsoft.com/office/officeart/2005/8/layout/cycle7"/>
    <dgm:cxn modelId="{2C4DA421-9F3C-4DE1-84E5-65CA8BC484DD}" type="presParOf" srcId="{8B546F14-1FBE-42A3-BFEB-215E2F6EB925}" destId="{1650DD44-CABC-4646-8043-669A3C251591}" srcOrd="0" destOrd="0" presId="urn:microsoft.com/office/officeart/2005/8/layout/cycle7"/>
    <dgm:cxn modelId="{48C078BA-8236-49A4-9EE8-A3A0BE4FE1C4}" type="presParOf" srcId="{5FF3679C-EAD7-4263-8013-403545EEE075}" destId="{14B31396-4B46-4A25-BF14-2C27F8C2F30D}" srcOrd="2" destOrd="0" presId="urn:microsoft.com/office/officeart/2005/8/layout/cycle7"/>
    <dgm:cxn modelId="{F956AA0A-02B2-4325-ABB7-A1F23C3D7340}" type="presParOf" srcId="{5FF3679C-EAD7-4263-8013-403545EEE075}" destId="{8A8C70AE-D3DE-4654-9597-E5F31FCD03C8}" srcOrd="3" destOrd="0" presId="urn:microsoft.com/office/officeart/2005/8/layout/cycle7"/>
    <dgm:cxn modelId="{C3B19188-0EBE-4159-ACE1-0EADFC38B403}" type="presParOf" srcId="{8A8C70AE-D3DE-4654-9597-E5F31FCD03C8}" destId="{6FAB925F-275C-4FE4-BE6B-647A4C1A4A56}" srcOrd="0" destOrd="0" presId="urn:microsoft.com/office/officeart/2005/8/layout/cycle7"/>
    <dgm:cxn modelId="{80ED05CA-BC69-4056-8512-186128EC7A2E}" type="presParOf" srcId="{5FF3679C-EAD7-4263-8013-403545EEE075}" destId="{94C95820-A278-416A-9DBB-E85955EC3400}" srcOrd="4" destOrd="0" presId="urn:microsoft.com/office/officeart/2005/8/layout/cycle7"/>
    <dgm:cxn modelId="{61FC5F77-1242-4D44-B09D-EF0F8B4859FD}" type="presParOf" srcId="{5FF3679C-EAD7-4263-8013-403545EEE075}" destId="{8FCBAD5E-E990-4575-AB83-458ACDE5A111}" srcOrd="5" destOrd="0" presId="urn:microsoft.com/office/officeart/2005/8/layout/cycle7"/>
    <dgm:cxn modelId="{F7CB4D7C-1F8A-4180-8E74-515DC15D8C64}" type="presParOf" srcId="{8FCBAD5E-E990-4575-AB83-458ACDE5A111}" destId="{F6BF3A16-C466-4917-9659-0D1ADDFB3C5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51AC80-5038-4DE3-8C56-E16161BED9DF}" type="doc">
      <dgm:prSet loTypeId="urn:microsoft.com/office/officeart/2005/8/layout/cycle4#1" loCatId="matrix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36327B-EFD5-43A0-A40A-1E9C7A9662F6}">
      <dgm:prSet phldrT="[Текст]" custT="1"/>
      <dgm:spPr/>
      <dgm:t>
        <a:bodyPr/>
        <a:lstStyle/>
        <a:p>
          <a:r>
            <a:rPr lang="ru-RU" sz="2000" dirty="0"/>
            <a:t>Безопасное отношение</a:t>
          </a:r>
        </a:p>
      </dgm:t>
    </dgm:pt>
    <dgm:pt modelId="{B3D70476-1551-4F0A-ACE0-90544BE8B616}" type="parTrans" cxnId="{DD6BDBD1-37EF-4C50-B472-D7633D2004DC}">
      <dgm:prSet/>
      <dgm:spPr/>
      <dgm:t>
        <a:bodyPr/>
        <a:lstStyle/>
        <a:p>
          <a:endParaRPr lang="ru-RU"/>
        </a:p>
      </dgm:t>
    </dgm:pt>
    <dgm:pt modelId="{8936497C-8DEA-4788-9007-B06C3A2B3F62}" type="sibTrans" cxnId="{DD6BDBD1-37EF-4C50-B472-D7633D2004DC}">
      <dgm:prSet/>
      <dgm:spPr/>
      <dgm:t>
        <a:bodyPr/>
        <a:lstStyle/>
        <a:p>
          <a:endParaRPr lang="ru-RU"/>
        </a:p>
      </dgm:t>
    </dgm:pt>
    <dgm:pt modelId="{F4D387EF-3AB1-4243-8D35-973A15AC5C07}">
      <dgm:prSet phldrT="[Текст]" custT="1"/>
      <dgm:spPr/>
      <dgm:t>
        <a:bodyPr/>
        <a:lstStyle/>
        <a:p>
          <a:r>
            <a:rPr lang="ru-RU" sz="2400" dirty="0"/>
            <a:t>Иерархия</a:t>
          </a:r>
        </a:p>
      </dgm:t>
    </dgm:pt>
    <dgm:pt modelId="{3614853F-383A-4699-A9F4-23D5AFC4F9FD}" type="parTrans" cxnId="{941B3726-EF79-4DE6-A963-47CF7CE04444}">
      <dgm:prSet/>
      <dgm:spPr/>
      <dgm:t>
        <a:bodyPr/>
        <a:lstStyle/>
        <a:p>
          <a:endParaRPr lang="ru-RU"/>
        </a:p>
      </dgm:t>
    </dgm:pt>
    <dgm:pt modelId="{C889F667-21C6-4130-8049-9A37116A55F5}" type="sibTrans" cxnId="{941B3726-EF79-4DE6-A963-47CF7CE04444}">
      <dgm:prSet/>
      <dgm:spPr/>
      <dgm:t>
        <a:bodyPr/>
        <a:lstStyle/>
        <a:p>
          <a:endParaRPr lang="ru-RU"/>
        </a:p>
      </dgm:t>
    </dgm:pt>
    <dgm:pt modelId="{5BF73881-3473-4A94-816C-5C68DC25ADC0}">
      <dgm:prSet phldrT="[Текст]" custT="1"/>
      <dgm:spPr/>
      <dgm:t>
        <a:bodyPr/>
        <a:lstStyle/>
        <a:p>
          <a:r>
            <a:rPr lang="ru-RU" sz="2000" dirty="0" err="1"/>
            <a:t>Эмоциональ-ный</a:t>
          </a:r>
          <a:r>
            <a:rPr lang="ru-RU" sz="2000" dirty="0"/>
            <a:t> интеллект</a:t>
          </a:r>
        </a:p>
      </dgm:t>
    </dgm:pt>
    <dgm:pt modelId="{B5891FF9-EDB3-46D7-9135-90A2DB75CC16}" type="parTrans" cxnId="{9BFCBC81-C5B6-4E40-A738-4ED2C6D1995E}">
      <dgm:prSet/>
      <dgm:spPr/>
      <dgm:t>
        <a:bodyPr/>
        <a:lstStyle/>
        <a:p>
          <a:endParaRPr lang="ru-RU"/>
        </a:p>
      </dgm:t>
    </dgm:pt>
    <dgm:pt modelId="{7A7C3A6F-E4BC-4E55-A734-49B69FB9DAE2}" type="sibTrans" cxnId="{9BFCBC81-C5B6-4E40-A738-4ED2C6D1995E}">
      <dgm:prSet/>
      <dgm:spPr/>
      <dgm:t>
        <a:bodyPr/>
        <a:lstStyle/>
        <a:p>
          <a:endParaRPr lang="ru-RU"/>
        </a:p>
      </dgm:t>
    </dgm:pt>
    <dgm:pt modelId="{06E3EEF0-8A23-4F68-A964-313D864EC4A8}">
      <dgm:prSet phldrT="[Текст]" custT="1"/>
      <dgm:spPr/>
      <dgm:t>
        <a:bodyPr/>
        <a:lstStyle/>
        <a:p>
          <a:r>
            <a:rPr lang="ru-RU" sz="2400" dirty="0"/>
            <a:t>Мой ресурс</a:t>
          </a:r>
        </a:p>
      </dgm:t>
    </dgm:pt>
    <dgm:pt modelId="{78249105-8A1D-4C50-B34F-BF2C50A31E3B}" type="parTrans" cxnId="{581EEE90-9FA2-49FA-8982-FFD889FCA6DF}">
      <dgm:prSet/>
      <dgm:spPr/>
      <dgm:t>
        <a:bodyPr/>
        <a:lstStyle/>
        <a:p>
          <a:endParaRPr lang="ru-RU"/>
        </a:p>
      </dgm:t>
    </dgm:pt>
    <dgm:pt modelId="{A915014D-1250-4E9C-9DAA-C122FF7B0834}" type="sibTrans" cxnId="{581EEE90-9FA2-49FA-8982-FFD889FCA6DF}">
      <dgm:prSet/>
      <dgm:spPr/>
      <dgm:t>
        <a:bodyPr/>
        <a:lstStyle/>
        <a:p>
          <a:endParaRPr lang="ru-RU"/>
        </a:p>
      </dgm:t>
    </dgm:pt>
    <dgm:pt modelId="{51074847-830B-42A6-A615-CA6947781AF8}" type="pres">
      <dgm:prSet presAssocID="{1051AC80-5038-4DE3-8C56-E16161BED9DF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0603CF-6A27-4554-9C80-A1C2897837B8}" type="pres">
      <dgm:prSet presAssocID="{1051AC80-5038-4DE3-8C56-E16161BED9DF}" presName="children" presStyleCnt="0"/>
      <dgm:spPr/>
    </dgm:pt>
    <dgm:pt modelId="{62CCBA0B-718E-4B49-A12E-BDA13607F40B}" type="pres">
      <dgm:prSet presAssocID="{1051AC80-5038-4DE3-8C56-E16161BED9DF}" presName="childPlaceholder" presStyleCnt="0"/>
      <dgm:spPr/>
    </dgm:pt>
    <dgm:pt modelId="{462EF8A2-CA7A-495F-9838-EB23C5DCD7FB}" type="pres">
      <dgm:prSet presAssocID="{1051AC80-5038-4DE3-8C56-E16161BED9DF}" presName="circle" presStyleCnt="0"/>
      <dgm:spPr/>
    </dgm:pt>
    <dgm:pt modelId="{0FC280E2-4C2A-4559-9981-944371C03A72}" type="pres">
      <dgm:prSet presAssocID="{1051AC80-5038-4DE3-8C56-E16161BED9DF}" presName="quadrant1" presStyleLbl="node1" presStyleIdx="0" presStyleCnt="4" custScaleX="137321" custScaleY="1173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101E20-0D4B-4752-A674-2D6EBA46EBDF}" type="pres">
      <dgm:prSet presAssocID="{1051AC80-5038-4DE3-8C56-E16161BED9DF}" presName="quadrant2" presStyleLbl="node1" presStyleIdx="1" presStyleCnt="4" custScaleX="148099" custScaleY="104341" custLinFactNeighborX="36888" custLinFactNeighborY="-59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EB1688-591A-436A-BDDF-1254AA5D0568}" type="pres">
      <dgm:prSet presAssocID="{1051AC80-5038-4DE3-8C56-E16161BED9DF}" presName="quadrant3" presStyleLbl="node1" presStyleIdx="2" presStyleCnt="4" custScaleX="145816" custScaleY="118086" custLinFactNeighborX="37496" custLinFactNeighborY="-47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21F6D-6A83-4BDC-A390-2B18161F839A}" type="pres">
      <dgm:prSet presAssocID="{1051AC80-5038-4DE3-8C56-E16161BED9DF}" presName="quadrant4" presStyleLbl="node1" presStyleIdx="3" presStyleCnt="4" custScaleX="137357" custScaleY="11714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C7173-226E-41BB-8E75-68CEAFFEDE39}" type="pres">
      <dgm:prSet presAssocID="{1051AC80-5038-4DE3-8C56-E16161BED9DF}" presName="quadrantPlaceholder" presStyleCnt="0"/>
      <dgm:spPr/>
    </dgm:pt>
    <dgm:pt modelId="{2F2F0741-244F-41E9-95CF-A68F12E7CE62}" type="pres">
      <dgm:prSet presAssocID="{1051AC80-5038-4DE3-8C56-E16161BED9DF}" presName="center1" presStyleLbl="fgShp" presStyleIdx="0" presStyleCnt="2" custLinFactNeighborX="28281"/>
      <dgm:spPr/>
    </dgm:pt>
    <dgm:pt modelId="{E457788E-CA16-40BA-A2BD-395B85074626}" type="pres">
      <dgm:prSet presAssocID="{1051AC80-5038-4DE3-8C56-E16161BED9DF}" presName="center2" presStyleLbl="fgShp" presStyleIdx="1" presStyleCnt="2" custLinFactNeighborX="29852" custLinFactNeighborY="-30717"/>
      <dgm:spPr/>
    </dgm:pt>
  </dgm:ptLst>
  <dgm:cxnLst>
    <dgm:cxn modelId="{EB93F26C-9313-4E38-9738-35077D7BCC8B}" type="presOf" srcId="{1051AC80-5038-4DE3-8C56-E16161BED9DF}" destId="{51074847-830B-42A6-A615-CA6947781AF8}" srcOrd="0" destOrd="0" presId="urn:microsoft.com/office/officeart/2005/8/layout/cycle4#1"/>
    <dgm:cxn modelId="{670D7DF1-3C06-48D7-A5FF-8C91C0E3DEF7}" type="presOf" srcId="{5BF73881-3473-4A94-816C-5C68DC25ADC0}" destId="{B8EB1688-591A-436A-BDDF-1254AA5D0568}" srcOrd="0" destOrd="0" presId="urn:microsoft.com/office/officeart/2005/8/layout/cycle4#1"/>
    <dgm:cxn modelId="{4B6069A9-C855-447E-A46B-093B730E0877}" type="presOf" srcId="{0836327B-EFD5-43A0-A40A-1E9C7A9662F6}" destId="{0FC280E2-4C2A-4559-9981-944371C03A72}" srcOrd="0" destOrd="0" presId="urn:microsoft.com/office/officeart/2005/8/layout/cycle4#1"/>
    <dgm:cxn modelId="{DD6BDBD1-37EF-4C50-B472-D7633D2004DC}" srcId="{1051AC80-5038-4DE3-8C56-E16161BED9DF}" destId="{0836327B-EFD5-43A0-A40A-1E9C7A9662F6}" srcOrd="0" destOrd="0" parTransId="{B3D70476-1551-4F0A-ACE0-90544BE8B616}" sibTransId="{8936497C-8DEA-4788-9007-B06C3A2B3F62}"/>
    <dgm:cxn modelId="{9BFCBC81-C5B6-4E40-A738-4ED2C6D1995E}" srcId="{1051AC80-5038-4DE3-8C56-E16161BED9DF}" destId="{5BF73881-3473-4A94-816C-5C68DC25ADC0}" srcOrd="2" destOrd="0" parTransId="{B5891FF9-EDB3-46D7-9135-90A2DB75CC16}" sibTransId="{7A7C3A6F-E4BC-4E55-A734-49B69FB9DAE2}"/>
    <dgm:cxn modelId="{45DECD79-0F16-4E45-97A2-5924725884BC}" type="presOf" srcId="{F4D387EF-3AB1-4243-8D35-973A15AC5C07}" destId="{FC101E20-0D4B-4752-A674-2D6EBA46EBDF}" srcOrd="0" destOrd="0" presId="urn:microsoft.com/office/officeart/2005/8/layout/cycle4#1"/>
    <dgm:cxn modelId="{581EEE90-9FA2-49FA-8982-FFD889FCA6DF}" srcId="{1051AC80-5038-4DE3-8C56-E16161BED9DF}" destId="{06E3EEF0-8A23-4F68-A964-313D864EC4A8}" srcOrd="3" destOrd="0" parTransId="{78249105-8A1D-4C50-B34F-BF2C50A31E3B}" sibTransId="{A915014D-1250-4E9C-9DAA-C122FF7B0834}"/>
    <dgm:cxn modelId="{D3720910-1EFF-4F96-B425-EA57B48F6125}" type="presOf" srcId="{06E3EEF0-8A23-4F68-A964-313D864EC4A8}" destId="{97621F6D-6A83-4BDC-A390-2B18161F839A}" srcOrd="0" destOrd="0" presId="urn:microsoft.com/office/officeart/2005/8/layout/cycle4#1"/>
    <dgm:cxn modelId="{941B3726-EF79-4DE6-A963-47CF7CE04444}" srcId="{1051AC80-5038-4DE3-8C56-E16161BED9DF}" destId="{F4D387EF-3AB1-4243-8D35-973A15AC5C07}" srcOrd="1" destOrd="0" parTransId="{3614853F-383A-4699-A9F4-23D5AFC4F9FD}" sibTransId="{C889F667-21C6-4130-8049-9A37116A55F5}"/>
    <dgm:cxn modelId="{F5859035-B2A1-4A9A-9C9A-970D57ECFB1A}" type="presParOf" srcId="{51074847-830B-42A6-A615-CA6947781AF8}" destId="{510603CF-6A27-4554-9C80-A1C2897837B8}" srcOrd="0" destOrd="0" presId="urn:microsoft.com/office/officeart/2005/8/layout/cycle4#1"/>
    <dgm:cxn modelId="{C6382082-BFC0-44D9-89A5-941C40F58DBC}" type="presParOf" srcId="{510603CF-6A27-4554-9C80-A1C2897837B8}" destId="{62CCBA0B-718E-4B49-A12E-BDA13607F40B}" srcOrd="0" destOrd="0" presId="urn:microsoft.com/office/officeart/2005/8/layout/cycle4#1"/>
    <dgm:cxn modelId="{19C49B8A-7BA6-4012-BD9D-94464924C3A5}" type="presParOf" srcId="{51074847-830B-42A6-A615-CA6947781AF8}" destId="{462EF8A2-CA7A-495F-9838-EB23C5DCD7FB}" srcOrd="1" destOrd="0" presId="urn:microsoft.com/office/officeart/2005/8/layout/cycle4#1"/>
    <dgm:cxn modelId="{C5206A35-F863-4F95-8379-21E8A17B8C29}" type="presParOf" srcId="{462EF8A2-CA7A-495F-9838-EB23C5DCD7FB}" destId="{0FC280E2-4C2A-4559-9981-944371C03A72}" srcOrd="0" destOrd="0" presId="urn:microsoft.com/office/officeart/2005/8/layout/cycle4#1"/>
    <dgm:cxn modelId="{82855B78-A3C9-4FBC-A8B5-2826E035100F}" type="presParOf" srcId="{462EF8A2-CA7A-495F-9838-EB23C5DCD7FB}" destId="{FC101E20-0D4B-4752-A674-2D6EBA46EBDF}" srcOrd="1" destOrd="0" presId="urn:microsoft.com/office/officeart/2005/8/layout/cycle4#1"/>
    <dgm:cxn modelId="{B93B45D2-EABD-438A-900F-C157F2966342}" type="presParOf" srcId="{462EF8A2-CA7A-495F-9838-EB23C5DCD7FB}" destId="{B8EB1688-591A-436A-BDDF-1254AA5D0568}" srcOrd="2" destOrd="0" presId="urn:microsoft.com/office/officeart/2005/8/layout/cycle4#1"/>
    <dgm:cxn modelId="{74443C4C-7A26-4B04-91B9-18F7D87012ED}" type="presParOf" srcId="{462EF8A2-CA7A-495F-9838-EB23C5DCD7FB}" destId="{97621F6D-6A83-4BDC-A390-2B18161F839A}" srcOrd="3" destOrd="0" presId="urn:microsoft.com/office/officeart/2005/8/layout/cycle4#1"/>
    <dgm:cxn modelId="{D418DB0E-4FD4-4A5A-B75D-E2968C8F1C33}" type="presParOf" srcId="{462EF8A2-CA7A-495F-9838-EB23C5DCD7FB}" destId="{A2DC7173-226E-41BB-8E75-68CEAFFEDE39}" srcOrd="4" destOrd="0" presId="urn:microsoft.com/office/officeart/2005/8/layout/cycle4#1"/>
    <dgm:cxn modelId="{9D120451-1054-46BA-B245-10419C80B3DC}" type="presParOf" srcId="{51074847-830B-42A6-A615-CA6947781AF8}" destId="{2F2F0741-244F-41E9-95CF-A68F12E7CE62}" srcOrd="2" destOrd="0" presId="urn:microsoft.com/office/officeart/2005/8/layout/cycle4#1"/>
    <dgm:cxn modelId="{1B815D95-3B0B-4659-8191-6F87EFD2D751}" type="presParOf" srcId="{51074847-830B-42A6-A615-CA6947781AF8}" destId="{E457788E-CA16-40BA-A2BD-395B85074626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F4ACC0-1581-474F-9C96-46B76D8342B0}">
      <dsp:nvSpPr>
        <dsp:cNvPr id="0" name=""/>
        <dsp:cNvSpPr/>
      </dsp:nvSpPr>
      <dsp:spPr>
        <a:xfrm>
          <a:off x="4011327" y="1218"/>
          <a:ext cx="2035745" cy="1017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/>
            <a:t>взросление</a:t>
          </a:r>
        </a:p>
      </dsp:txBody>
      <dsp:txXfrm>
        <a:off x="4041139" y="31030"/>
        <a:ext cx="1976121" cy="958248"/>
      </dsp:txXfrm>
    </dsp:sp>
    <dsp:sp modelId="{8B546F14-1FBE-42A3-BFEB-215E2F6EB925}">
      <dsp:nvSpPr>
        <dsp:cNvPr id="0" name=""/>
        <dsp:cNvSpPr/>
      </dsp:nvSpPr>
      <dsp:spPr>
        <a:xfrm rot="3600000">
          <a:off x="5339137" y="1787990"/>
          <a:ext cx="1061327" cy="35625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5446014" y="1859241"/>
        <a:ext cx="847574" cy="213753"/>
      </dsp:txXfrm>
    </dsp:sp>
    <dsp:sp modelId="{14B31396-4B46-4A25-BF14-2C27F8C2F30D}">
      <dsp:nvSpPr>
        <dsp:cNvPr id="0" name=""/>
        <dsp:cNvSpPr/>
      </dsp:nvSpPr>
      <dsp:spPr>
        <a:xfrm>
          <a:off x="5692529" y="2913146"/>
          <a:ext cx="2035745" cy="1017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/>
            <a:t>свобода</a:t>
          </a:r>
        </a:p>
      </dsp:txBody>
      <dsp:txXfrm>
        <a:off x="5722341" y="2942958"/>
        <a:ext cx="1976121" cy="958248"/>
      </dsp:txXfrm>
    </dsp:sp>
    <dsp:sp modelId="{8A8C70AE-D3DE-4654-9597-E5F31FCD03C8}">
      <dsp:nvSpPr>
        <dsp:cNvPr id="0" name=""/>
        <dsp:cNvSpPr/>
      </dsp:nvSpPr>
      <dsp:spPr>
        <a:xfrm rot="10800000">
          <a:off x="4498536" y="3243954"/>
          <a:ext cx="1061327" cy="35625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4605412" y="3315205"/>
        <a:ext cx="847574" cy="213753"/>
      </dsp:txXfrm>
    </dsp:sp>
    <dsp:sp modelId="{94C95820-A278-416A-9DBB-E85955EC3400}">
      <dsp:nvSpPr>
        <dsp:cNvPr id="0" name=""/>
        <dsp:cNvSpPr/>
      </dsp:nvSpPr>
      <dsp:spPr>
        <a:xfrm>
          <a:off x="2330124" y="2913146"/>
          <a:ext cx="2035745" cy="1017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/>
            <a:t>развитие</a:t>
          </a:r>
        </a:p>
      </dsp:txBody>
      <dsp:txXfrm>
        <a:off x="2359936" y="2942958"/>
        <a:ext cx="1976121" cy="958248"/>
      </dsp:txXfrm>
    </dsp:sp>
    <dsp:sp modelId="{8FCBAD5E-E990-4575-AB83-458ACDE5A111}">
      <dsp:nvSpPr>
        <dsp:cNvPr id="0" name=""/>
        <dsp:cNvSpPr/>
      </dsp:nvSpPr>
      <dsp:spPr>
        <a:xfrm rot="18000000">
          <a:off x="3657935" y="1787990"/>
          <a:ext cx="1061327" cy="35625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764812" y="1859241"/>
        <a:ext cx="847574" cy="2137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280E2-4C2A-4559-9981-944371C03A72}">
      <dsp:nvSpPr>
        <dsp:cNvPr id="0" name=""/>
        <dsp:cNvSpPr/>
      </dsp:nvSpPr>
      <dsp:spPr>
        <a:xfrm>
          <a:off x="2923769" y="76346"/>
          <a:ext cx="2338107" cy="199824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satMod val="105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Безопасное отношение</a:t>
          </a:r>
        </a:p>
      </dsp:txBody>
      <dsp:txXfrm>
        <a:off x="3608585" y="661617"/>
        <a:ext cx="1653291" cy="1412969"/>
      </dsp:txXfrm>
    </dsp:sp>
    <dsp:sp modelId="{FC101E20-0D4B-4752-A674-2D6EBA46EBDF}">
      <dsp:nvSpPr>
        <dsp:cNvPr id="0" name=""/>
        <dsp:cNvSpPr/>
      </dsp:nvSpPr>
      <dsp:spPr>
        <a:xfrm rot="5400000">
          <a:off x="5613917" y="-286941"/>
          <a:ext cx="1776571" cy="252162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satMod val="105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Иерархия</a:t>
          </a:r>
        </a:p>
      </dsp:txBody>
      <dsp:txXfrm rot="-5400000">
        <a:off x="5241393" y="605930"/>
        <a:ext cx="1783055" cy="1256225"/>
      </dsp:txXfrm>
    </dsp:sp>
    <dsp:sp modelId="{B8EB1688-591A-436A-BDDF-1254AA5D0568}">
      <dsp:nvSpPr>
        <dsp:cNvPr id="0" name=""/>
        <dsp:cNvSpPr/>
      </dsp:nvSpPr>
      <dsp:spPr>
        <a:xfrm rot="10800000">
          <a:off x="5271181" y="1843415"/>
          <a:ext cx="2482748" cy="2010601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satMod val="105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/>
            <a:t>Эмоциональ-ный</a:t>
          </a:r>
          <a:r>
            <a:rPr lang="ru-RU" sz="2000" kern="1200" dirty="0"/>
            <a:t> интеллект</a:t>
          </a:r>
        </a:p>
      </dsp:txBody>
      <dsp:txXfrm rot="10800000">
        <a:off x="5271181" y="1843415"/>
        <a:ext cx="1755568" cy="1421710"/>
      </dsp:txXfrm>
    </dsp:sp>
    <dsp:sp modelId="{97621F6D-6A83-4BDC-A390-2B18161F839A}">
      <dsp:nvSpPr>
        <dsp:cNvPr id="0" name=""/>
        <dsp:cNvSpPr/>
      </dsp:nvSpPr>
      <dsp:spPr>
        <a:xfrm rot="16200000">
          <a:off x="3095576" y="1687409"/>
          <a:ext cx="1994494" cy="233872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satMod val="105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Мой ресурс</a:t>
          </a:r>
        </a:p>
      </dsp:txBody>
      <dsp:txXfrm rot="5400000">
        <a:off x="3608459" y="1859522"/>
        <a:ext cx="1653725" cy="1410320"/>
      </dsp:txXfrm>
    </dsp:sp>
    <dsp:sp modelId="{2F2F0741-244F-41E9-95CF-A68F12E7CE62}">
      <dsp:nvSpPr>
        <dsp:cNvPr id="0" name=""/>
        <dsp:cNvSpPr/>
      </dsp:nvSpPr>
      <dsp:spPr>
        <a:xfrm>
          <a:off x="4901520" y="1612217"/>
          <a:ext cx="587869" cy="511190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atMod val="105000"/>
                <a:lumMod val="10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atMod val="10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E457788E-CA16-40BA-A2BD-395B85074626}">
      <dsp:nvSpPr>
        <dsp:cNvPr id="0" name=""/>
        <dsp:cNvSpPr/>
      </dsp:nvSpPr>
      <dsp:spPr>
        <a:xfrm rot="10800000">
          <a:off x="4910756" y="1651806"/>
          <a:ext cx="587869" cy="511190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atMod val="105000"/>
                <a:lumMod val="10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atMod val="10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D54FF6C3-587B-4E22-8C10-52F903D55466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EF8855B-2AAD-4AA0-8A11-793DAAB8A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741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F6C3-587B-4E22-8C10-52F903D55466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855B-2AAD-4AA0-8A11-793DAAB8A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75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F6C3-587B-4E22-8C10-52F903D55466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855B-2AAD-4AA0-8A11-793DAAB8A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814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F6C3-587B-4E22-8C10-52F903D55466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855B-2AAD-4AA0-8A11-793DAAB8A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794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54FF6C3-587B-4E22-8C10-52F903D55466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FEF8855B-2AAD-4AA0-8A11-793DAAB8A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2230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F6C3-587B-4E22-8C10-52F903D55466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855B-2AAD-4AA0-8A11-793DAAB8A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84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F6C3-587B-4E22-8C10-52F903D55466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855B-2AAD-4AA0-8A11-793DAAB8A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969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F6C3-587B-4E22-8C10-52F903D55466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855B-2AAD-4AA0-8A11-793DAAB8A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825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F6C3-587B-4E22-8C10-52F903D55466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855B-2AAD-4AA0-8A11-793DAAB8A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67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F6C3-587B-4E22-8C10-52F903D55466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FEF8855B-2AAD-4AA0-8A11-793DAAB8AA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6891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D54FF6C3-587B-4E22-8C10-52F903D55466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FEF8855B-2AAD-4AA0-8A11-793DAAB8AA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35643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4FF6C3-587B-4E22-8C10-52F903D55466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EF8855B-2AAD-4AA0-8A11-793DAAB8AA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99074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09EA06-175A-4959-9FC7-D3C958FFB51C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89113" y="3894138"/>
            <a:ext cx="10402887" cy="165576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6000" b="1" dirty="0"/>
              <a:t>ПРОЕКТ </a:t>
            </a:r>
          </a:p>
          <a:p>
            <a:r>
              <a:rPr lang="ru-RU" sz="6000" b="1" dirty="0"/>
              <a:t>«ОСОЗНАННОЕ РОДИТЕЛЬСТВО»</a:t>
            </a:r>
          </a:p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B3B8F5-844B-4A7F-A245-F88F724B64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68362"/>
            <a:ext cx="2266179" cy="238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4A77F9-A225-4847-B2C1-FA57AF1CFA3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313" y="868362"/>
            <a:ext cx="4187688" cy="2387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6266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/>
                </a:solidFill>
              </a:rPr>
              <a:t>Общие закономерности мироздания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213637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000" dirty="0"/>
              <a:t>Наш мир единая сложная структура, все части связаны и влияют друг на друга. Учимся жить в гармонии. Любой миг, когда я не созидаю, не развиваюсь приводит к слабости. </a:t>
            </a:r>
          </a:p>
          <a:p>
            <a:pPr marL="0" indent="0" algn="just">
              <a:buNone/>
            </a:pPr>
            <a:r>
              <a:rPr lang="ru-RU" sz="3000" dirty="0"/>
              <a:t>Мы создаем свое настроение, ценности, учимся у природы, она созидает всегда. Что я в этом мире, что я могу дать этому миру. Тогда ребенок заинтересован напитаться.</a:t>
            </a:r>
          </a:p>
          <a:p>
            <a:pPr marL="0" indent="0" algn="just">
              <a:buNone/>
            </a:pPr>
            <a:r>
              <a:rPr lang="ru-RU" sz="3000" dirty="0"/>
              <a:t>10-12 лет из берущего ребенка должен превратиться в отдающего, запускается мысль служения миру. Если родитель, педагог это доносит- ребенок встроен в мироздание.</a:t>
            </a:r>
          </a:p>
        </p:txBody>
      </p:sp>
    </p:spTree>
    <p:extLst>
      <p:ext uri="{BB962C8B-B14F-4D97-AF65-F5344CB8AC3E}">
        <p14:creationId xmlns:p14="http://schemas.microsoft.com/office/powerpoint/2010/main" val="1980737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Задание 2. Давайте поразмыслим.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4800" dirty="0"/>
              <a:t>Какое лично у вас миропонимание, ценности? </a:t>
            </a:r>
          </a:p>
          <a:p>
            <a:pPr marL="0" indent="0">
              <a:buNone/>
            </a:pPr>
            <a:r>
              <a:rPr lang="ru-RU" sz="4800" dirty="0"/>
              <a:t>Есть понимание я – для мира и радости? </a:t>
            </a:r>
          </a:p>
          <a:p>
            <a:pPr marL="0" indent="0">
              <a:buNone/>
            </a:pPr>
            <a:r>
              <a:rPr lang="ru-RU" sz="4800" dirty="0"/>
              <a:t>Не декларация штампов, а внутри. Думаем, обмениваемся.</a:t>
            </a:r>
          </a:p>
        </p:txBody>
      </p:sp>
    </p:spTree>
    <p:extLst>
      <p:ext uri="{BB962C8B-B14F-4D97-AF65-F5344CB8AC3E}">
        <p14:creationId xmlns:p14="http://schemas.microsoft.com/office/powerpoint/2010/main" val="973667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1307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2"/>
                </a:solidFill>
              </a:rPr>
              <a:t>Принципы построения отношений для всех возрастов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773381"/>
            <a:ext cx="10058400" cy="4350327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4100" b="1" dirty="0">
                <a:solidFill>
                  <a:schemeClr val="accent2"/>
                </a:solidFill>
              </a:rPr>
              <a:t>1. Принцип инициативы </a:t>
            </a:r>
          </a:p>
          <a:p>
            <a:pPr marL="0" indent="0">
              <a:buNone/>
            </a:pPr>
            <a:r>
              <a:rPr lang="ru-RU" sz="3100" dirty="0"/>
              <a:t>Зависит от того, кто предлагает первым 80%-20%.</a:t>
            </a:r>
          </a:p>
          <a:p>
            <a:pPr marL="0" indent="0">
              <a:buNone/>
            </a:pPr>
            <a:r>
              <a:rPr lang="ru-RU" sz="3100" dirty="0"/>
              <a:t>Принцип и для семьи. Действие одно, а эффект разный.</a:t>
            </a:r>
          </a:p>
          <a:p>
            <a:pPr marL="0" indent="0">
              <a:buNone/>
            </a:pPr>
            <a:r>
              <a:rPr lang="ru-RU" sz="3100" dirty="0"/>
              <a:t>Муж-цветы. Мы приглашаем детей в отношения.</a:t>
            </a:r>
          </a:p>
          <a:p>
            <a:pPr marL="0" indent="0">
              <a:buNone/>
            </a:pPr>
            <a:r>
              <a:rPr lang="ru-RU" sz="3100" dirty="0"/>
              <a:t>Давай вместе разбираться, готовить, слушать, что делать</a:t>
            </a:r>
          </a:p>
          <a:p>
            <a:pPr marL="0" indent="0">
              <a:buNone/>
            </a:pPr>
            <a:r>
              <a:rPr lang="ru-RU" sz="3100" dirty="0">
                <a:solidFill>
                  <a:schemeClr val="accent2"/>
                </a:solidFill>
              </a:rPr>
              <a:t>                                   Два мира:</a:t>
            </a: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2"/>
                </a:solidFill>
              </a:rPr>
              <a:t>Мир ребенка                                                     Мир взрослых</a:t>
            </a: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2"/>
                </a:solidFill>
              </a:rPr>
              <a:t>Игры                                                                   Работа</a:t>
            </a: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2"/>
                </a:solidFill>
              </a:rPr>
              <a:t>Детские книги                                                   Домашние дела</a:t>
            </a: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2"/>
                </a:solidFill>
              </a:rPr>
              <a:t>Смартфоны                                                       Интересы, увлечения</a:t>
            </a:r>
          </a:p>
          <a:p>
            <a:pPr marL="0" indent="0" algn="just">
              <a:buNone/>
            </a:pPr>
            <a:r>
              <a:rPr lang="ru-RU" sz="3100" dirty="0"/>
              <a:t>Приглашаем в процесс, демонстрируем радость от процесса и собственной работы. Не критикуем работу коллег!</a:t>
            </a:r>
          </a:p>
        </p:txBody>
      </p:sp>
    </p:spTree>
    <p:extLst>
      <p:ext uri="{BB962C8B-B14F-4D97-AF65-F5344CB8AC3E}">
        <p14:creationId xmlns:p14="http://schemas.microsoft.com/office/powerpoint/2010/main" val="2072885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Задание 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4000" dirty="0"/>
              <a:t>Проанализируйте, когда вы вашего ребенка приглашали в ваш мир?</a:t>
            </a:r>
          </a:p>
          <a:p>
            <a:pPr marL="0" indent="0" algn="just">
              <a:buNone/>
            </a:pPr>
            <a:r>
              <a:rPr lang="ru-RU" sz="4000" dirty="0"/>
              <a:t>Какой была его реакция?</a:t>
            </a:r>
          </a:p>
          <a:p>
            <a:pPr marL="0" indent="0" algn="just">
              <a:buNone/>
            </a:pPr>
            <a:r>
              <a:rPr lang="ru-RU" sz="4000" dirty="0"/>
              <a:t>Если нет, то почему?</a:t>
            </a:r>
          </a:p>
          <a:p>
            <a:pPr marL="0" indent="0" algn="just">
              <a:buNone/>
            </a:pPr>
            <a:r>
              <a:rPr lang="ru-RU" sz="4000" dirty="0"/>
              <a:t>Не думали об этом, не было времени, нет ничего интересного в жизни? и т.д.</a:t>
            </a:r>
          </a:p>
        </p:txBody>
      </p:sp>
    </p:spTree>
    <p:extLst>
      <p:ext uri="{BB962C8B-B14F-4D97-AF65-F5344CB8AC3E}">
        <p14:creationId xmlns:p14="http://schemas.microsoft.com/office/powerpoint/2010/main" val="2145266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/>
                </a:solidFill>
              </a:rPr>
              <a:t>Принципы построения отношений для всех возрастов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4000" dirty="0">
                <a:solidFill>
                  <a:schemeClr val="accent2"/>
                </a:solidFill>
              </a:rPr>
              <a:t>Принцип 2. Не количество времени, а качество.</a:t>
            </a:r>
          </a:p>
          <a:p>
            <a:pPr marL="0" indent="0" algn="just">
              <a:buNone/>
            </a:pPr>
            <a:r>
              <a:rPr lang="ru-RU" sz="4000" dirty="0"/>
              <a:t>«Принцип </a:t>
            </a:r>
            <a:r>
              <a:rPr lang="ru-RU" sz="4000" dirty="0" err="1"/>
              <a:t>аватара</a:t>
            </a:r>
            <a:r>
              <a:rPr lang="ru-RU" sz="4000" dirty="0"/>
              <a:t>»: «Я тебя вижу» (слышу, принимаю). Я на тебя смотрю, думаю, вижу вглубь. Если мы телом рядом с ребенком, а чувствами нет - у него тревога, недоверие, самооценка низкая.</a:t>
            </a:r>
          </a:p>
          <a:p>
            <a:pPr marL="0" indent="0" algn="just">
              <a:buNone/>
            </a:pPr>
            <a:endParaRPr lang="ru-RU" sz="3600" dirty="0">
              <a:solidFill>
                <a:schemeClr val="accent2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8449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Задание 4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Проанализируйте сколько времени и как вы находитесь с детьми?</a:t>
            </a:r>
          </a:p>
          <a:p>
            <a:r>
              <a:rPr lang="ru-RU" sz="4000" dirty="0"/>
              <a:t>Как вы их чувствуете? По каким признакам вы определяете, что вашему ребенку плохо, что ему нужно помочь?</a:t>
            </a:r>
          </a:p>
          <a:p>
            <a:r>
              <a:rPr lang="ru-RU" sz="4000" dirty="0"/>
              <a:t>Вы как это делаете? Подумаем, зафиксируем.</a:t>
            </a:r>
          </a:p>
        </p:txBody>
      </p:sp>
    </p:spTree>
    <p:extLst>
      <p:ext uri="{BB962C8B-B14F-4D97-AF65-F5344CB8AC3E}">
        <p14:creationId xmlns:p14="http://schemas.microsoft.com/office/powerpoint/2010/main" val="221005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Принципы построения отношений для всех возрастов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chemeClr val="accent2"/>
                </a:solidFill>
              </a:rPr>
              <a:t>Принцип 3. Взаимное удовольствие от общения (аналог- семья).</a:t>
            </a:r>
          </a:p>
          <a:p>
            <a:pPr marL="0" indent="0">
              <a:buNone/>
            </a:pPr>
            <a:r>
              <a:rPr lang="ru-RU" sz="3600" dirty="0"/>
              <a:t>Взаимное удовольствие -обязательно. </a:t>
            </a:r>
          </a:p>
          <a:p>
            <a:pPr marL="0" indent="0" algn="just">
              <a:buNone/>
            </a:pPr>
            <a:r>
              <a:rPr lang="ru-RU" sz="3600" dirty="0"/>
              <a:t>Ребенок-подросток реагирует на ваше внутреннее состояние, если вы формальны – он чувствует. Выбирайте ту деятельность, которая вам нравится.</a:t>
            </a:r>
          </a:p>
        </p:txBody>
      </p:sp>
    </p:spTree>
    <p:extLst>
      <p:ext uri="{BB962C8B-B14F-4D97-AF65-F5344CB8AC3E}">
        <p14:creationId xmlns:p14="http://schemas.microsoft.com/office/powerpoint/2010/main" val="4289066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Задание 5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Проанализируйте что вы делаете, обсуждаете с ребенком интересного, значимого для вас. </a:t>
            </a:r>
          </a:p>
          <a:p>
            <a:r>
              <a:rPr lang="ru-RU" sz="4800" dirty="0"/>
              <a:t> Какие есть семейные традиции. Традиции с сыном, дочерью? </a:t>
            </a:r>
          </a:p>
        </p:txBody>
      </p:sp>
    </p:spTree>
    <p:extLst>
      <p:ext uri="{BB962C8B-B14F-4D97-AF65-F5344CB8AC3E}">
        <p14:creationId xmlns:p14="http://schemas.microsoft.com/office/powerpoint/2010/main" val="34527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2"/>
                </a:solidFill>
              </a:rPr>
              <a:t>Принципы построения отношений для всех возрастов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4800" dirty="0">
                <a:solidFill>
                  <a:schemeClr val="accent2">
                    <a:lumMod val="75000"/>
                  </a:schemeClr>
                </a:solidFill>
              </a:rPr>
              <a:t>4 принцип. Растим, а не тянем.</a:t>
            </a:r>
          </a:p>
          <a:p>
            <a:pPr marL="0" indent="0" algn="just">
              <a:buNone/>
            </a:pPr>
            <a:r>
              <a:rPr lang="ru-RU" sz="4800" dirty="0" err="1"/>
              <a:t>Природосообразно</a:t>
            </a:r>
            <a:r>
              <a:rPr lang="ru-RU" sz="4800" dirty="0"/>
              <a:t>. С учетом потребности и развития. </a:t>
            </a:r>
          </a:p>
          <a:p>
            <a:pPr marL="0" indent="0" algn="just">
              <a:buNone/>
            </a:pPr>
            <a:r>
              <a:rPr lang="ru-RU" sz="4800" dirty="0"/>
              <a:t>До 9 лет - совместная самостоятельность.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34868490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2"/>
                </a:solidFill>
              </a:rPr>
              <a:t>Навыки счастливых родителей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1. Научить ребенка быть счастливым. </a:t>
            </a:r>
            <a:r>
              <a:rPr lang="ru-RU" sz="2400" dirty="0"/>
              <a:t>С-</a:t>
            </a:r>
            <a:r>
              <a:rPr lang="ru-RU" sz="2400" dirty="0" err="1"/>
              <a:t>частливым</a:t>
            </a:r>
            <a:r>
              <a:rPr lang="ru-RU" sz="2400" dirty="0"/>
              <a:t>. Вначале – научится самому быть счастливым.</a:t>
            </a:r>
          </a:p>
          <a:p>
            <a:r>
              <a:rPr lang="ru-RU" sz="2400" b="1" dirty="0"/>
              <a:t>2. Вера, что я лучший родитель. </a:t>
            </a:r>
            <a:r>
              <a:rPr lang="ru-RU" sz="2400" dirty="0"/>
              <a:t>Мир доверил именно вам воспитание данного ребенка. Именно вера помогает выполнять свои родительские обязанности вдохновенно, расти в своих поступках и качествах.</a:t>
            </a:r>
          </a:p>
          <a:p>
            <a:r>
              <a:rPr lang="ru-RU" sz="2400" b="1" dirty="0"/>
              <a:t>3. Позиция ученика </a:t>
            </a:r>
            <a:r>
              <a:rPr lang="ru-RU" sz="2400" dirty="0"/>
              <a:t>– лучшее, что можно дать ребенку. Ошибка – необходимая часть развития и роста. Чаще, когда ребенок ошибается, у него появляется ощущение, что он плохой. Важно – самим родителям иметь навык переживания собственных ошибок. </a:t>
            </a:r>
          </a:p>
        </p:txBody>
      </p:sp>
    </p:spTree>
    <p:extLst>
      <p:ext uri="{BB962C8B-B14F-4D97-AF65-F5344CB8AC3E}">
        <p14:creationId xmlns:p14="http://schemas.microsoft.com/office/powerpoint/2010/main" val="3590740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2"/>
                </a:solidFill>
              </a:rPr>
              <a:t>Неагрессивное отношение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53029"/>
            <a:ext cx="10515600" cy="4623934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solidFill>
                  <a:schemeClr val="accent2"/>
                </a:solidFill>
              </a:rPr>
              <a:t>Что это?</a:t>
            </a:r>
          </a:p>
          <a:p>
            <a:pPr marL="0" indent="0">
              <a:buNone/>
            </a:pPr>
            <a:r>
              <a:rPr lang="ru-RU" sz="2800" dirty="0"/>
              <a:t>Цель: дать содержание и смысл неагрессивных отношений между родителями и детьми. Для чего они нужны родителям. Кто главный в выстраивании взаимоотношений.</a:t>
            </a:r>
          </a:p>
          <a:p>
            <a:pPr marL="0" indent="0">
              <a:buNone/>
            </a:pPr>
            <a:r>
              <a:rPr lang="ru-RU" sz="2800" dirty="0"/>
              <a:t>Принципы построения безопасных взаимоотношений:</a:t>
            </a:r>
          </a:p>
          <a:p>
            <a:pPr marL="514350" indent="-514350">
              <a:buAutoNum type="arabicPeriod"/>
            </a:pPr>
            <a:r>
              <a:rPr lang="ru-RU" sz="2800" dirty="0"/>
              <a:t>Принцип инициативы.</a:t>
            </a:r>
          </a:p>
          <a:p>
            <a:pPr marL="514350" indent="-514350">
              <a:buAutoNum type="arabicPeriod"/>
            </a:pPr>
            <a:r>
              <a:rPr lang="ru-RU" sz="2800" dirty="0"/>
              <a:t>Принцип качества, а не количества.</a:t>
            </a:r>
          </a:p>
          <a:p>
            <a:pPr marL="514350" indent="-514350">
              <a:buAutoNum type="arabicPeriod"/>
            </a:pPr>
            <a:r>
              <a:rPr lang="ru-RU" sz="2800" dirty="0"/>
              <a:t>Взаимное удовольствие от общения.</a:t>
            </a:r>
          </a:p>
          <a:p>
            <a:pPr marL="514350" indent="-514350">
              <a:buAutoNum type="arabicPeriod"/>
            </a:pPr>
            <a:r>
              <a:rPr lang="ru-RU" sz="2800" dirty="0"/>
              <a:t>Принцип </a:t>
            </a:r>
            <a:r>
              <a:rPr lang="ru-RU" sz="2800" dirty="0" err="1"/>
              <a:t>природосообразности</a:t>
            </a:r>
            <a:r>
              <a:rPr lang="ru-RU" sz="2800" dirty="0"/>
              <a:t>.</a:t>
            </a:r>
          </a:p>
          <a:p>
            <a:pPr marL="514350" indent="-514350">
              <a:buAutoNum type="arabicPeriod"/>
            </a:pPr>
            <a:endParaRPr lang="ru-RU" sz="2800" dirty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3016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Задание 6. Когда совершаете ошибки, что вы ощущаете?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Позиция «я плохой»: агрессию, злобу? Или направляете свое внимание в сторону исправления ошибок. Ошибки – это нормально.</a:t>
            </a:r>
          </a:p>
          <a:p>
            <a:r>
              <a:rPr lang="ru-RU" sz="3200" dirty="0"/>
              <a:t>Подумайте вместе: какой урок из сложившейся ситуации вы получили, что делать, чтобы не повторить.</a:t>
            </a:r>
          </a:p>
          <a:p>
            <a:r>
              <a:rPr lang="ru-RU" sz="3200" dirty="0"/>
              <a:t>Позиция ученика – лучшее, что можно дать ребенку для его осознанного и счастливого будущего.</a:t>
            </a:r>
          </a:p>
        </p:txBody>
      </p:sp>
    </p:spTree>
    <p:extLst>
      <p:ext uri="{BB962C8B-B14F-4D97-AF65-F5344CB8AC3E}">
        <p14:creationId xmlns:p14="http://schemas.microsoft.com/office/powerpoint/2010/main" val="4287956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140024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2"/>
                </a:solidFill>
              </a:rPr>
              <a:t>Навыки счастливых родителей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3000" b="1" dirty="0"/>
              <a:t>4 навык – безусловной любви. </a:t>
            </a:r>
            <a:r>
              <a:rPr lang="ru-RU" sz="3000" dirty="0"/>
              <a:t>Это мощная защита ребенка. Чтобы по-настоящему глубоко понять- надо полюбить.</a:t>
            </a:r>
          </a:p>
          <a:p>
            <a:r>
              <a:rPr lang="ru-RU" sz="3000" b="1" dirty="0"/>
              <a:t>5 навык. Что мы поливаем, то и растет. </a:t>
            </a:r>
            <a:r>
              <a:rPr lang="ru-RU" sz="3000" dirty="0"/>
              <a:t>Если обращаем внимание на недостатки, вольным цветом появятся недостатки. Если достоинства- они цветут.</a:t>
            </a:r>
          </a:p>
          <a:p>
            <a:r>
              <a:rPr lang="ru-RU" sz="3000" b="1" dirty="0"/>
              <a:t>6 навык. Глаза взрослому даны не для поиска недостатков, а для поиска достоинств. </a:t>
            </a:r>
            <a:r>
              <a:rPr lang="ru-RU" sz="3000" dirty="0"/>
              <a:t>Язык дан для вдохновения, чтобы вовремя поддержать.</a:t>
            </a:r>
          </a:p>
        </p:txBody>
      </p:sp>
    </p:spTree>
    <p:extLst>
      <p:ext uri="{BB962C8B-B14F-4D97-AF65-F5344CB8AC3E}">
        <p14:creationId xmlns:p14="http://schemas.microsoft.com/office/powerpoint/2010/main" val="2993671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Задание 7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/>
              <a:t>Вспомните 10 ваших слов, которые вы говорите детям, от которых они становятся сильнее, умнее, добрее и увереннее в себе («сынок, я в соседнем купе»).</a:t>
            </a:r>
          </a:p>
        </p:txBody>
      </p:sp>
    </p:spTree>
    <p:extLst>
      <p:ext uri="{BB962C8B-B14F-4D97-AF65-F5344CB8AC3E}">
        <p14:creationId xmlns:p14="http://schemas.microsoft.com/office/powerpoint/2010/main" val="1991741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830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2"/>
                </a:solidFill>
              </a:rPr>
              <a:t>Что делать, когда уже сделано много ошибок?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930399"/>
            <a:ext cx="10058400" cy="44334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accent2"/>
                </a:solidFill>
              </a:rPr>
              <a:t>Можно ли исправить положение и как?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1. Начать сотрудничать с самим собой. </a:t>
            </a:r>
            <a:r>
              <a:rPr lang="ru-RU" sz="2400" dirty="0"/>
              <a:t>Я хорошая мама, хороший папа.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2. Ошибки, которые я совершила – это мой рост</a:t>
            </a:r>
            <a:r>
              <a:rPr lang="ru-RU" sz="2400" dirty="0"/>
              <a:t>. Я им благодарна.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3. Ваше бесплодное раскаяние </a:t>
            </a:r>
            <a:r>
              <a:rPr lang="ru-RU" sz="2400" dirty="0"/>
              <a:t>дети очень тяжело переживают.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4. Свою нужность дети ощущают из понимания нужности и радости. </a:t>
            </a:r>
            <a:r>
              <a:rPr lang="ru-RU" sz="2400" dirty="0"/>
              <a:t>Провожайте и встречайте детей, радуйтесь его приходу.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5. Самому родителю все время надо</a:t>
            </a:r>
            <a:r>
              <a:rPr lang="ru-RU" sz="2400" dirty="0"/>
              <a:t> доращивать, любить, </a:t>
            </a:r>
            <a:r>
              <a:rPr lang="ru-RU" sz="2400" dirty="0" err="1"/>
              <a:t>дообразовывать</a:t>
            </a:r>
            <a:r>
              <a:rPr lang="ru-RU" sz="2400" dirty="0"/>
              <a:t> себя в этом мире – это воспитательный закон эволюции.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6. В любой конфликтной ситуации не ругать, </a:t>
            </a:r>
            <a:r>
              <a:rPr lang="ru-RU" sz="2400" dirty="0"/>
              <a:t>не наказывать. Так умирает ответственность. Надо понять мотив и помочь ребенку.</a:t>
            </a:r>
          </a:p>
        </p:txBody>
      </p:sp>
    </p:spTree>
    <p:extLst>
      <p:ext uri="{BB962C8B-B14F-4D97-AF65-F5344CB8AC3E}">
        <p14:creationId xmlns:p14="http://schemas.microsoft.com/office/powerpoint/2010/main" val="2908160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6613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2"/>
                </a:solidFill>
              </a:rPr>
              <a:t>Что делать, когда уже сделано много ошибок?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884218"/>
            <a:ext cx="10058400" cy="41508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7030A0"/>
                </a:solidFill>
              </a:rPr>
              <a:t>6. Подростковый период- забирает огромный ресурс у ребенка. </a:t>
            </a:r>
            <a:r>
              <a:rPr lang="ru-RU" sz="2000" dirty="0"/>
              <a:t>Запускается много внутренних процессов (10 программ на слабом компьютере).</a:t>
            </a:r>
          </a:p>
          <a:p>
            <a:pPr marL="0" indent="0">
              <a:buNone/>
            </a:pPr>
            <a:r>
              <a:rPr lang="ru-RU" sz="2000" dirty="0"/>
              <a:t>Не ставить его в условия сопротивления. Бунт подростка- реакция на ваше некорректное поведение. Постепенно ослабляем контроль в тех областях, в которых он сам может разобраться. Больше задач и вопросов с интересом, а не применяя угрозы и давление. Если ведет ответственно, то нет оснований контролировать.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7030A0"/>
                </a:solidFill>
              </a:rPr>
              <a:t>7. Не критикуем, не навязываем. </a:t>
            </a:r>
            <a:r>
              <a:rPr lang="ru-RU" sz="2000" dirty="0"/>
              <a:t>Возраст экспериментов. Им нравится преодолевать себя, выяснять что могут, чего нет. Не запугивать: «Сделаешь тату - не приходи домой! Что за дрянь ты слушаешь?»</a:t>
            </a:r>
          </a:p>
          <a:p>
            <a:pPr marL="0" indent="0">
              <a:buNone/>
            </a:pPr>
            <a:r>
              <a:rPr lang="ru-RU" sz="2000" dirty="0"/>
              <a:t>Критикуем то, что сами воспитали.</a:t>
            </a:r>
          </a:p>
          <a:p>
            <a:pPr marL="0" indent="0">
              <a:buNone/>
            </a:pPr>
            <a:r>
              <a:rPr lang="ru-RU" sz="2000" dirty="0"/>
              <a:t>Я поддержу любые твои начинания. А твои синие волосы – это круто. У меня бы не хватило смелости.</a:t>
            </a:r>
          </a:p>
        </p:txBody>
      </p:sp>
    </p:spTree>
    <p:extLst>
      <p:ext uri="{BB962C8B-B14F-4D97-AF65-F5344CB8AC3E}">
        <p14:creationId xmlns:p14="http://schemas.microsoft.com/office/powerpoint/2010/main" val="927197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256145"/>
            <a:ext cx="10058400" cy="47788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8. Уважаем личные границы. </a:t>
            </a:r>
            <a:r>
              <a:rPr lang="ru-RU" sz="2400" dirty="0"/>
              <a:t>Если я регулярно говорю что пока он живет в моей квартире – мои правила, я теряю авторитет, я демонстрирую неуважение.</a:t>
            </a:r>
          </a:p>
          <a:p>
            <a:pPr marL="0" indent="0">
              <a:buNone/>
            </a:pPr>
            <a:r>
              <a:rPr lang="ru-RU" sz="2400" dirty="0"/>
              <a:t>Стучаться в комнату подростка. Если нет подозрений не шарьте карманы. Ребенок должен увидеть, что ему доверяют.</a:t>
            </a:r>
          </a:p>
          <a:p>
            <a:pPr marL="0" indent="0">
              <a:buNone/>
            </a:pPr>
            <a:r>
              <a:rPr lang="ru-RU" sz="2400" dirty="0"/>
              <a:t>Прислушиваться к его мнению, слушать даже если это кажется неуместным то, что говорит. Иначе- отдаление. Когда он рассказывает о своих желаниях, не оценивайте его слова негативно.</a:t>
            </a:r>
          </a:p>
          <a:p>
            <a:pPr marL="0" indent="0">
              <a:buNone/>
            </a:pPr>
            <a:r>
              <a:rPr lang="ru-RU" sz="2400" dirty="0"/>
              <a:t> Он: «</a:t>
            </a:r>
            <a:r>
              <a:rPr lang="ru-RU" sz="2400" dirty="0" err="1"/>
              <a:t>татуху</a:t>
            </a:r>
            <a:r>
              <a:rPr lang="ru-RU" sz="2400" dirty="0"/>
              <a:t> нужно набить».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en-US" sz="2400" dirty="0"/>
              <a:t>I</a:t>
            </a:r>
            <a:r>
              <a:rPr lang="ru-RU" sz="2400" dirty="0"/>
              <a:t> вариант «Что за бред?» – разрушаем доверие. </a:t>
            </a:r>
            <a:r>
              <a:rPr lang="en-US" sz="2400" dirty="0"/>
              <a:t>II </a:t>
            </a:r>
            <a:r>
              <a:rPr lang="ru-RU" sz="2400" dirty="0"/>
              <a:t>вариант «Это интересно, я сам в подростком возрасте думал, даже в салон ходил, но не выбрал». Давай обсудим, что тебя привело к этой мысли. Так мы взращиваем доверие.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0989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517236"/>
            <a:ext cx="10058400" cy="55178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b="1" dirty="0">
                <a:solidFill>
                  <a:srgbClr val="7030A0"/>
                </a:solidFill>
              </a:rPr>
              <a:t>11. Даем получить собственный опыт. </a:t>
            </a:r>
            <a:r>
              <a:rPr lang="ru-RU" sz="2600" dirty="0"/>
              <a:t>Не пытайтесь подменить собственный опыт ребенка своим собственным, родительским. </a:t>
            </a:r>
          </a:p>
          <a:p>
            <a:pPr marL="0" indent="0" algn="just">
              <a:buNone/>
            </a:pPr>
            <a:r>
              <a:rPr lang="ru-RU" sz="2600" dirty="0"/>
              <a:t>Слушай, у тебя интересная идея, хочешь пройти- действуй. Ребенок другой человек, он так изучает мир, не ерунда, а опыт.</a:t>
            </a:r>
          </a:p>
          <a:p>
            <a:pPr marL="0" indent="0" algn="just">
              <a:buNone/>
            </a:pPr>
            <a:r>
              <a:rPr lang="ru-RU" sz="2600" dirty="0"/>
              <a:t>Это и есть жизнь города проб и ошибок.</a:t>
            </a:r>
          </a:p>
          <a:p>
            <a:pPr marL="0" indent="0" algn="just">
              <a:buNone/>
            </a:pPr>
            <a:r>
              <a:rPr lang="ru-RU" sz="2600" b="1" dirty="0">
                <a:solidFill>
                  <a:srgbClr val="7030A0"/>
                </a:solidFill>
              </a:rPr>
              <a:t>12. Не культивируем чувство вины. </a:t>
            </a:r>
            <a:r>
              <a:rPr lang="ru-RU" sz="2600" dirty="0"/>
              <a:t>Ты должен делать то, что я говорю, иначе ты мне не сын. Если ты не соответствует моим представлениям – ты виноват. Схема внушения вины (ты не отличник). Чувство вины – это попытка все решить через наказание.</a:t>
            </a:r>
          </a:p>
          <a:p>
            <a:pPr marL="0" indent="0" algn="just">
              <a:buNone/>
            </a:pPr>
            <a:r>
              <a:rPr lang="ru-RU" sz="2600" dirty="0"/>
              <a:t>Ты поступил по-своему – будешь наказан через мое молчание, через мои крики и истерики. Такой подход загоняет ребенка в угол. Это будет на уровне жизни! </a:t>
            </a:r>
          </a:p>
        </p:txBody>
      </p:sp>
    </p:spTree>
    <p:extLst>
      <p:ext uri="{BB962C8B-B14F-4D97-AF65-F5344CB8AC3E}">
        <p14:creationId xmlns:p14="http://schemas.microsoft.com/office/powerpoint/2010/main" val="1105650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>
                <a:solidFill>
                  <a:schemeClr val="accent1">
                    <a:lumMod val="75000"/>
                  </a:schemeClr>
                </a:solidFill>
              </a:rPr>
              <a:t>Задание 8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764145"/>
            <a:ext cx="10058400" cy="42708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dirty="0"/>
              <a:t>Поразмышляем когда у вас появились первые конфликты с детьми, с чего началось? Могли бы сегодня изменить?</a:t>
            </a:r>
          </a:p>
        </p:txBody>
      </p:sp>
    </p:spTree>
    <p:extLst>
      <p:ext uri="{BB962C8B-B14F-4D97-AF65-F5344CB8AC3E}">
        <p14:creationId xmlns:p14="http://schemas.microsoft.com/office/powerpoint/2010/main" val="32691924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266092"/>
            <a:ext cx="10058400" cy="47689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dirty="0">
                <a:solidFill>
                  <a:schemeClr val="accent1">
                    <a:lumMod val="75000"/>
                  </a:schemeClr>
                </a:solidFill>
              </a:rPr>
              <a:t>Научные исследования последних лет. </a:t>
            </a:r>
          </a:p>
          <a:p>
            <a:pPr marL="0" indent="0" algn="just">
              <a:buNone/>
            </a:pPr>
            <a:r>
              <a:rPr lang="ru-RU" sz="6000" dirty="0">
                <a:solidFill>
                  <a:schemeClr val="accent2">
                    <a:lumMod val="75000"/>
                  </a:schemeClr>
                </a:solidFill>
              </a:rPr>
              <a:t>Джон Хетти и испанские ученые. </a:t>
            </a:r>
          </a:p>
        </p:txBody>
      </p:sp>
    </p:spTree>
    <p:extLst>
      <p:ext uri="{BB962C8B-B14F-4D97-AF65-F5344CB8AC3E}">
        <p14:creationId xmlns:p14="http://schemas.microsoft.com/office/powerpoint/2010/main" val="3385338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2"/>
                </a:solidFill>
              </a:rPr>
              <a:t>Результаты. Что получат педагоги и родители?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А) понимание необходимости выстраивания неагрессивных взаимоотношений- как основного фундамента успешного развития ребенка.</a:t>
            </a:r>
          </a:p>
          <a:p>
            <a:r>
              <a:rPr lang="ru-RU" sz="2000" dirty="0"/>
              <a:t>Б) освоят принципы и практику построения безопасных взаимоотношений с учетом возраста детей.</a:t>
            </a:r>
          </a:p>
          <a:p>
            <a:r>
              <a:rPr lang="ru-RU" sz="2000" dirty="0"/>
              <a:t>В) получат знания этапов развития ребенка (от начальной школы до 18 лет)</a:t>
            </a:r>
          </a:p>
          <a:p>
            <a:r>
              <a:rPr lang="ru-RU" sz="2000" dirty="0"/>
              <a:t>Г) через анализ коллектива класса, родители и педагоги смогут увидеть ошибки во взаимоотношениях, которые неизбежно приводят к проблемам, конкретно увидят свою ошибочную позицию.</a:t>
            </a:r>
          </a:p>
          <a:p>
            <a:r>
              <a:rPr lang="ru-RU" sz="2000" dirty="0"/>
              <a:t>Д) родители и педагоги совместно освоят единые ценности неагрессивных взаимоотношений.</a:t>
            </a:r>
          </a:p>
          <a:p>
            <a:r>
              <a:rPr lang="ru-RU" sz="2000" dirty="0"/>
              <a:t>Е) родители и педагоги освоят 6 правил общения с учетом возраста детей.</a:t>
            </a:r>
          </a:p>
        </p:txBody>
      </p:sp>
    </p:spTree>
    <p:extLst>
      <p:ext uri="{BB962C8B-B14F-4D97-AF65-F5344CB8AC3E}">
        <p14:creationId xmlns:p14="http://schemas.microsoft.com/office/powerpoint/2010/main" val="1163202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059544"/>
            <a:ext cx="10058400" cy="49754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4000" b="1" dirty="0">
                <a:solidFill>
                  <a:schemeClr val="accent2"/>
                </a:solidFill>
              </a:rPr>
              <a:t>Значение брака не в том, что взрослые производят на свет детей, а в том, что дети производят на свет взрослых (Питер де </a:t>
            </a:r>
            <a:r>
              <a:rPr lang="ru-RU" sz="4000" b="1" dirty="0" err="1">
                <a:solidFill>
                  <a:schemeClr val="accent2"/>
                </a:solidFill>
              </a:rPr>
              <a:t>Врайз</a:t>
            </a:r>
            <a:r>
              <a:rPr lang="ru-RU" sz="4000" b="1" dirty="0">
                <a:solidFill>
                  <a:schemeClr val="accent2"/>
                </a:solidFill>
              </a:rPr>
              <a:t>)</a:t>
            </a:r>
            <a:endParaRPr lang="ru-RU" sz="4000" dirty="0"/>
          </a:p>
          <a:p>
            <a:pPr marL="0" indent="0" algn="just">
              <a:buNone/>
            </a:pPr>
            <a:r>
              <a:rPr lang="ru-RU" sz="4000" dirty="0"/>
              <a:t>Родитель – другая ответственность, рост, новые ценности, другой уровень сознания и понимание мира.</a:t>
            </a:r>
          </a:p>
        </p:txBody>
      </p:sp>
    </p:spTree>
    <p:extLst>
      <p:ext uri="{BB962C8B-B14F-4D97-AF65-F5344CB8AC3E}">
        <p14:creationId xmlns:p14="http://schemas.microsoft.com/office/powerpoint/2010/main" val="2777024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2"/>
                </a:solidFill>
              </a:rPr>
              <a:t>Кто такой ребенок?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8110629"/>
              </p:ext>
            </p:extLst>
          </p:nvPr>
        </p:nvGraphicFramePr>
        <p:xfrm>
          <a:off x="1066800" y="2103438"/>
          <a:ext cx="10058400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1675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Задание 1 для размышления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2103119"/>
            <a:ext cx="10530114" cy="442830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4200" dirty="0"/>
              <a:t>Представим рождение своих детей. Чувство радости и счастье. </a:t>
            </a:r>
          </a:p>
          <a:p>
            <a:pPr algn="just"/>
            <a:r>
              <a:rPr lang="ru-RU" sz="4200" dirty="0"/>
              <a:t>Что конкретно вас волнует сегодня? (плохая учеба, нет контактов, не убирает комнату и т.д.).</a:t>
            </a:r>
          </a:p>
          <a:p>
            <a:pPr algn="just"/>
            <a:r>
              <a:rPr lang="ru-RU" sz="4200" dirty="0"/>
              <a:t>На каком этапе произошло? (начальная школа, основное, старшее).</a:t>
            </a:r>
          </a:p>
          <a:p>
            <a:pPr algn="just"/>
            <a:r>
              <a:rPr lang="ru-RU" sz="4200" dirty="0"/>
              <a:t>Предпринимали ли вы какие-либо меры?</a:t>
            </a:r>
          </a:p>
          <a:p>
            <a:endParaRPr lang="ru-RU" sz="4200" dirty="0"/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0094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2"/>
                </a:solidFill>
              </a:rPr>
              <a:t>Система воспитания. Что важно?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8179724"/>
              </p:ext>
            </p:extLst>
          </p:nvPr>
        </p:nvGraphicFramePr>
        <p:xfrm>
          <a:off x="1066800" y="2103438"/>
          <a:ext cx="10058400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6985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/>
                </a:solidFill>
              </a:rPr>
              <a:t>Система воспитания. Что важно?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Есть отношения - есть энергия!</a:t>
            </a:r>
          </a:p>
          <a:p>
            <a:r>
              <a:rPr lang="ru-RU" sz="4000" dirty="0"/>
              <a:t>Взаимоотношения строит только взрослый – 100 %.</a:t>
            </a:r>
          </a:p>
          <a:p>
            <a:r>
              <a:rPr lang="ru-RU" sz="4000" dirty="0"/>
              <a:t>У ребенка нет этой возможности.</a:t>
            </a:r>
          </a:p>
          <a:p>
            <a:r>
              <a:rPr lang="ru-RU" sz="4000" dirty="0"/>
              <a:t>Взаимоотношения – суть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2863508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/>
                </a:solidFill>
              </a:rPr>
              <a:t>Смысл и ценность взаимоотношений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dirty="0"/>
              <a:t>Святость отца и матери воспитывают, а не принимаемые усилия. Тратим не нервы, а душу. Это означает, что через общение передаем смысл, который поможет детям понять себя, отвечать на удары судьбы. И понять свой потенциал, род, Родину.</a:t>
            </a:r>
          </a:p>
          <a:p>
            <a:pPr marL="0" indent="0" algn="just">
              <a:buNone/>
            </a:pPr>
            <a:r>
              <a:rPr lang="ru-RU" sz="3600" dirty="0"/>
              <a:t>Пойди туда, не знаю куда.</a:t>
            </a:r>
          </a:p>
        </p:txBody>
      </p:sp>
    </p:spTree>
    <p:extLst>
      <p:ext uri="{BB962C8B-B14F-4D97-AF65-F5344CB8AC3E}">
        <p14:creationId xmlns:p14="http://schemas.microsoft.com/office/powerpoint/2010/main" val="15280733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Савон">
      <a:majorFont>
        <a:latin typeface="Garamon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384</TotalTime>
  <Words>1676</Words>
  <Application>Microsoft Office PowerPoint</Application>
  <PresentationFormat>Широкоэкранный</PresentationFormat>
  <Paragraphs>129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Garamond</vt:lpstr>
      <vt:lpstr>Савон</vt:lpstr>
      <vt:lpstr>Презентация PowerPoint</vt:lpstr>
      <vt:lpstr>Неагрессивное отношение</vt:lpstr>
      <vt:lpstr>Результаты. Что получат педагоги и родители?</vt:lpstr>
      <vt:lpstr>Презентация PowerPoint</vt:lpstr>
      <vt:lpstr>Кто такой ребенок?</vt:lpstr>
      <vt:lpstr>Задание 1 для размышления</vt:lpstr>
      <vt:lpstr>Система воспитания. Что важно?</vt:lpstr>
      <vt:lpstr>Система воспитания. Что важно?</vt:lpstr>
      <vt:lpstr>Смысл и ценность взаимоотношений</vt:lpstr>
      <vt:lpstr>Общие закономерности мироздания</vt:lpstr>
      <vt:lpstr>Задание 2. Давайте поразмыслим.</vt:lpstr>
      <vt:lpstr>Принципы построения отношений для всех возрастов</vt:lpstr>
      <vt:lpstr>Задание 3</vt:lpstr>
      <vt:lpstr>Принципы построения отношений для всех возрастов</vt:lpstr>
      <vt:lpstr>Задание 4</vt:lpstr>
      <vt:lpstr>Принципы построения отношений для всех возрастов</vt:lpstr>
      <vt:lpstr>Задание 5</vt:lpstr>
      <vt:lpstr>Принципы построения отношений для всех возрастов</vt:lpstr>
      <vt:lpstr>Навыки счастливых родителей</vt:lpstr>
      <vt:lpstr>Задание 6. Когда совершаете ошибки, что вы ощущаете?</vt:lpstr>
      <vt:lpstr>Навыки счастливых родителей</vt:lpstr>
      <vt:lpstr>Задание 7</vt:lpstr>
      <vt:lpstr>Что делать, когда уже сделано много ошибок?</vt:lpstr>
      <vt:lpstr>Что делать, когда уже сделано много ошибок?</vt:lpstr>
      <vt:lpstr>Презентация PowerPoint</vt:lpstr>
      <vt:lpstr>Презентация PowerPoint</vt:lpstr>
      <vt:lpstr>Задание 8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Осознанное родительство</dc:title>
  <dc:creator>User</dc:creator>
  <cp:lastModifiedBy>User</cp:lastModifiedBy>
  <cp:revision>58</cp:revision>
  <dcterms:created xsi:type="dcterms:W3CDTF">2021-04-10T15:45:40Z</dcterms:created>
  <dcterms:modified xsi:type="dcterms:W3CDTF">2021-06-02T20:50:12Z</dcterms:modified>
</cp:coreProperties>
</file>